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90" r:id="rId4"/>
    <p:sldId id="375" r:id="rId5"/>
    <p:sldId id="261" r:id="rId6"/>
    <p:sldId id="447" r:id="rId7"/>
    <p:sldId id="265" r:id="rId8"/>
    <p:sldId id="489" r:id="rId9"/>
    <p:sldId id="262" r:id="rId10"/>
    <p:sldId id="703" r:id="rId11"/>
    <p:sldId id="704" r:id="rId12"/>
    <p:sldId id="697" r:id="rId13"/>
    <p:sldId id="278" r:id="rId14"/>
    <p:sldId id="491" r:id="rId15"/>
    <p:sldId id="258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5" autoAdjust="0"/>
    <p:restoredTop sz="94351"/>
  </p:normalViewPr>
  <p:slideViewPr>
    <p:cSldViewPr snapToGrid="0" snapToObjects="1">
      <p:cViewPr varScale="1">
        <p:scale>
          <a:sx n="76" d="100"/>
          <a:sy n="76" d="100"/>
        </p:scale>
        <p:origin x="46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andrewscheibe/Dropbox/THCA%20PWID%20Demonstration%20project/SACENDU/Period%202018a%20(published%20in%202019)/Data/THC%20SACENDU%20report%20tables%20cumulative%2022%20Oct%20'18%20AS%204%20Dec%20'18_updated7Dec18_RM%20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dirty="0">
                <a:solidFill>
                  <a:schemeClr val="tx1"/>
                </a:solidFill>
              </a:rPr>
              <a:t>HIV programme treatment cascade</a:t>
            </a:r>
            <a:r>
              <a:rPr lang="en-US" sz="2600" baseline="0" dirty="0">
                <a:solidFill>
                  <a:schemeClr val="tx1"/>
                </a:solidFill>
              </a:rPr>
              <a:t> PWID</a:t>
            </a:r>
            <a:r>
              <a:rPr lang="en-US" sz="2600" dirty="0">
                <a:solidFill>
                  <a:schemeClr val="tx1"/>
                </a:solidFill>
              </a:rPr>
              <a:t> diagnosed with HIV (598), Jan - Jun 2018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596487397480858E-2"/>
          <c:y val="0.23673482714921995"/>
          <c:w val="0.90694404142503082"/>
          <c:h val="0.32316820391363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'2018a consolidate'!$N$85</c:f>
              <c:strCache>
                <c:ptCount val="1"/>
                <c:pt idx="0">
                  <c:v>HIV treatment cascade among those diagnosed with HIV (598), Jan - Jun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(n=10)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01-E442-A276-129D81C5CBE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0445F9-BA2A-404E-98F1-BB7C5D584853}" type="VALUE">
                      <a:rPr lang="en-US" sz="1800" smtClean="0"/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sz="1800"/>
                      <a:t> </a:t>
                    </a:r>
                  </a:p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/>
                      <a:t>(n=2)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9D2-154C-BB34-78A05219BAB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01-E442-A276-129D81C5CBE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(n=16)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01-E442-A276-129D81C5CBE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4C47C47-140C-8B4E-A2D0-78BCBE0C6417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(n=1)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D2-154C-BB34-78A05219BAB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(n=26)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01-E442-A276-129D81C5CBE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AABE1F69-9306-DE47-8392-EB8E8902CF44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(n=17)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9D2-154C-BB34-78A05219BAB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(n=546)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01-E442-A276-129D81C5CBE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5BAE313-BE49-7B43-AEF2-CDA7B9376B50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(n=62)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D2-154C-BB34-78A05219BAB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(n=598)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01-E442-A276-129D81C5CBE6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04C74D16-7901-A04F-AF5A-545FECA4F2C5}" type="VALUE">
                      <a:rPr lang="en-US" smtClean="0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(n=82)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9D2-154C-BB34-78A05219BA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'2018a consolidate'!$L$86:$M$100</c:f>
              <c:multiLvlStrCache>
                <c:ptCount val="15"/>
                <c:lvl>
                  <c:pt idx="0">
                    <c:v>HIV positive</c:v>
                  </c:pt>
                  <c:pt idx="1">
                    <c:v>Confirmed on ART</c:v>
                  </c:pt>
                  <c:pt idx="2">
                    <c:v>Confirmed virally suppressed </c:v>
                  </c:pt>
                  <c:pt idx="3">
                    <c:v>HIV positive</c:v>
                  </c:pt>
                  <c:pt idx="4">
                    <c:v>Confirmed on ART</c:v>
                  </c:pt>
                  <c:pt idx="5">
                    <c:v>Confirmed virally suppressed </c:v>
                  </c:pt>
                  <c:pt idx="6">
                    <c:v>HIV positive</c:v>
                  </c:pt>
                  <c:pt idx="7">
                    <c:v>Confirmed on ART</c:v>
                  </c:pt>
                  <c:pt idx="8">
                    <c:v>Confirmed virally suppressed </c:v>
                  </c:pt>
                  <c:pt idx="9">
                    <c:v>HIV positive</c:v>
                  </c:pt>
                  <c:pt idx="10">
                    <c:v>Confirmed on ART</c:v>
                  </c:pt>
                  <c:pt idx="11">
                    <c:v>Confirmed virally suppressed </c:v>
                  </c:pt>
                  <c:pt idx="12">
                    <c:v>HIV positive</c:v>
                  </c:pt>
                  <c:pt idx="13">
                    <c:v>Confirmed on ART</c:v>
                  </c:pt>
                  <c:pt idx="14">
                    <c:v>Confirmed virally suppressed </c:v>
                  </c:pt>
                </c:lvl>
                <c:lvl>
                  <c:pt idx="0">
                    <c:v>WC (398 tested)</c:v>
                  </c:pt>
                  <c:pt idx="3">
                    <c:v>KZN (170 tested)</c:v>
                  </c:pt>
                  <c:pt idx="6">
                    <c:v>EC (177 tested)</c:v>
                  </c:pt>
                  <c:pt idx="9">
                    <c:v>GP (1 028 tested)</c:v>
                  </c:pt>
                  <c:pt idx="12">
                    <c:v>Total (1 773 tested)</c:v>
                  </c:pt>
                </c:lvl>
              </c:multiLvlStrCache>
            </c:multiLvlStrRef>
          </c:cat>
          <c:val>
            <c:numRef>
              <c:f>'2018a consolidate'!$N$86:$N$100</c:f>
              <c:numCache>
                <c:formatCode>0%</c:formatCode>
                <c:ptCount val="15"/>
                <c:pt idx="0">
                  <c:v>1</c:v>
                </c:pt>
                <c:pt idx="1">
                  <c:v>0.2</c:v>
                </c:pt>
                <c:pt idx="2" formatCode="0.00%">
                  <c:v>0</c:v>
                </c:pt>
                <c:pt idx="3">
                  <c:v>1</c:v>
                </c:pt>
                <c:pt idx="4">
                  <c:v>6.25E-2</c:v>
                </c:pt>
                <c:pt idx="6">
                  <c:v>1</c:v>
                </c:pt>
                <c:pt idx="7">
                  <c:v>0.65384615384615385</c:v>
                </c:pt>
                <c:pt idx="9">
                  <c:v>1</c:v>
                </c:pt>
                <c:pt idx="10">
                  <c:v>0.11355311355311355</c:v>
                </c:pt>
                <c:pt idx="12">
                  <c:v>1</c:v>
                </c:pt>
                <c:pt idx="13">
                  <c:v>0.13712374581939799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1-E442-A276-129D81C5C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9955871"/>
        <c:axId val="1465008415"/>
      </c:barChart>
      <c:catAx>
        <c:axId val="145995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008415"/>
        <c:crosses val="autoZero"/>
        <c:auto val="1"/>
        <c:lblAlgn val="ctr"/>
        <c:lblOffset val="100"/>
        <c:noMultiLvlLbl val="0"/>
      </c:catAx>
      <c:valAx>
        <c:axId val="146500841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95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0.17556</cdr:x>
      <cdr:y>0.47553</cdr:y>
    </cdr:from>
    <cdr:to>
      <cdr:x>0.24454</cdr:x>
      <cdr:y>0.52447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3394214-407B-9C46-A2D6-6ADD2D11FEBC}"/>
            </a:ext>
          </a:extLst>
        </cdr:cNvPr>
        <cdr:cNvSpPr txBox="1"/>
      </cdr:nvSpPr>
      <cdr:spPr>
        <a:xfrm xmlns:a="http://schemas.openxmlformats.org/drawingml/2006/main">
          <a:off x="1498001" y="2242817"/>
          <a:ext cx="58862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900" dirty="0">
              <a:latin typeface="Arial" charset="0"/>
              <a:ea typeface="Arial" charset="0"/>
              <a:cs typeface="Arial" charset="0"/>
            </a:rPr>
            <a:t>No data</a:t>
          </a:r>
        </a:p>
      </cdr:txBody>
    </cdr:sp>
  </cdr:relSizeAnchor>
  <cdr:relSizeAnchor xmlns:cdr="http://schemas.openxmlformats.org/drawingml/2006/chartDrawing">
    <cdr:from>
      <cdr:x>0.36073</cdr:x>
      <cdr:y>0.46645</cdr:y>
    </cdr:from>
    <cdr:to>
      <cdr:x>0.42971</cdr:x>
      <cdr:y>0.51539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8CFA33E-9D1F-A343-B19B-C090A3BEC932}"/>
            </a:ext>
          </a:extLst>
        </cdr:cNvPr>
        <cdr:cNvSpPr txBox="1"/>
      </cdr:nvSpPr>
      <cdr:spPr>
        <a:xfrm xmlns:a="http://schemas.openxmlformats.org/drawingml/2006/main">
          <a:off x="3078041" y="2199996"/>
          <a:ext cx="58862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latin typeface="Arial" charset="0"/>
              <a:ea typeface="Arial" charset="0"/>
              <a:cs typeface="Arial" charset="0"/>
            </a:rPr>
            <a:t>No data</a:t>
          </a:r>
        </a:p>
      </cdr:txBody>
    </cdr:sp>
  </cdr:relSizeAnchor>
  <cdr:relSizeAnchor xmlns:cdr="http://schemas.openxmlformats.org/drawingml/2006/chartDrawing">
    <cdr:from>
      <cdr:x>0.54122</cdr:x>
      <cdr:y>0.47948</cdr:y>
    </cdr:from>
    <cdr:to>
      <cdr:x>0.6102</cdr:x>
      <cdr:y>0.52842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DE91DDDD-F93B-CC4E-9843-76DAFC46676C}"/>
            </a:ext>
          </a:extLst>
        </cdr:cNvPr>
        <cdr:cNvSpPr txBox="1"/>
      </cdr:nvSpPr>
      <cdr:spPr>
        <a:xfrm xmlns:a="http://schemas.openxmlformats.org/drawingml/2006/main">
          <a:off x="4618129" y="2261452"/>
          <a:ext cx="58862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latin typeface="Arial" charset="0"/>
              <a:ea typeface="Arial" charset="0"/>
              <a:cs typeface="Arial" charset="0"/>
            </a:rPr>
            <a:t>No data</a:t>
          </a:r>
        </a:p>
      </cdr:txBody>
    </cdr:sp>
  </cdr:relSizeAnchor>
  <cdr:relSizeAnchor xmlns:cdr="http://schemas.openxmlformats.org/drawingml/2006/chartDrawing">
    <cdr:from>
      <cdr:x>0.72984</cdr:x>
      <cdr:y>0.46645</cdr:y>
    </cdr:from>
    <cdr:to>
      <cdr:x>0.79882</cdr:x>
      <cdr:y>0.51539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DE91DDDD-F93B-CC4E-9843-76DAFC46676C}"/>
            </a:ext>
          </a:extLst>
        </cdr:cNvPr>
        <cdr:cNvSpPr txBox="1"/>
      </cdr:nvSpPr>
      <cdr:spPr>
        <a:xfrm xmlns:a="http://schemas.openxmlformats.org/drawingml/2006/main">
          <a:off x="6227588" y="2199996"/>
          <a:ext cx="58862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latin typeface="Arial" charset="0"/>
              <a:ea typeface="Arial" charset="0"/>
              <a:cs typeface="Arial" charset="0"/>
            </a:rPr>
            <a:t>No data</a:t>
          </a:r>
        </a:p>
      </cdr:txBody>
    </cdr:sp>
  </cdr:relSizeAnchor>
  <cdr:relSizeAnchor xmlns:cdr="http://schemas.openxmlformats.org/drawingml/2006/chartDrawing">
    <cdr:from>
      <cdr:x>0.90742</cdr:x>
      <cdr:y>0.46645</cdr:y>
    </cdr:from>
    <cdr:to>
      <cdr:x>0.9764</cdr:x>
      <cdr:y>0.51539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E91DDDD-F93B-CC4E-9843-76DAFC46676C}"/>
            </a:ext>
          </a:extLst>
        </cdr:cNvPr>
        <cdr:cNvSpPr txBox="1"/>
      </cdr:nvSpPr>
      <cdr:spPr>
        <a:xfrm xmlns:a="http://schemas.openxmlformats.org/drawingml/2006/main">
          <a:off x="7742844" y="2199996"/>
          <a:ext cx="58862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latin typeface="Arial" charset="0"/>
              <a:ea typeface="Arial" charset="0"/>
              <a:cs typeface="Arial" charset="0"/>
            </a:rPr>
            <a:t>No data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38B74-2AAD-1E4B-AD7B-2277D34141DC}" type="datetimeFigureOut">
              <a:rPr lang="en-US" smtClean="0"/>
              <a:t>7/22/19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B3FC-B38D-FE4E-B125-8647AFBDF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Overdose is most important risk – largely due to contaminants, and use of opioids and other </a:t>
            </a:r>
            <a:r>
              <a:rPr lang="en-US" dirty="0" err="1"/>
              <a:t>sedetives</a:t>
            </a:r>
            <a:r>
              <a:rPr lang="en-US" dirty="0"/>
              <a:t>. </a:t>
            </a:r>
            <a:r>
              <a:rPr lang="en-US" dirty="0" err="1"/>
              <a:t>Uknown</a:t>
            </a:r>
            <a:r>
              <a:rPr lang="en-US" dirty="0"/>
              <a:t> concentration – recent </a:t>
            </a:r>
            <a:r>
              <a:rPr lang="en-US" dirty="0" err="1"/>
              <a:t>empeidic</a:t>
            </a:r>
            <a:r>
              <a:rPr lang="en-US" dirty="0"/>
              <a:t> of fentanyl injection.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5049B-0FCE-064C-8819-887ACD2EF2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9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5049B-0FCE-064C-8819-887ACD2EF2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2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5049B-0FCE-064C-8819-887ACD2EF2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4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5049B-0FCE-064C-8819-887ACD2EF2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60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993816"/>
            <a:ext cx="1176528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tiff"/><Relationship Id="rId3" Type="http://schemas.openxmlformats.org/officeDocument/2006/relationships/image" Target="../media/image14.tiff"/><Relationship Id="rId7" Type="http://schemas.openxmlformats.org/officeDocument/2006/relationships/image" Target="../media/image18.emf"/><Relationship Id="rId12" Type="http://schemas.openxmlformats.org/officeDocument/2006/relationships/image" Target="../media/image23.tiff"/><Relationship Id="rId17" Type="http://schemas.openxmlformats.org/officeDocument/2006/relationships/image" Target="../media/image28.tiff"/><Relationship Id="rId2" Type="http://schemas.openxmlformats.org/officeDocument/2006/relationships/hyperlink" Target="mailto:andrew.scheibe@gmail.com" TargetMode="Externa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5" Type="http://schemas.openxmlformats.org/officeDocument/2006/relationships/image" Target="../media/image26.tiff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76" t="4040"/>
          <a:stretch/>
        </p:blipFill>
        <p:spPr>
          <a:xfrm>
            <a:off x="1100055" y="812797"/>
            <a:ext cx="4591214" cy="3557472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7267228" y="4095742"/>
            <a:ext cx="4581871" cy="1902297"/>
          </a:xfrm>
          <a:prstGeom prst="wedgeRectCallout">
            <a:avLst>
              <a:gd name="adj1" fmla="val -99365"/>
              <a:gd name="adj2" fmla="val -112464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0000"/>
                </a:solidFill>
              </a:rPr>
              <a:t>Durban 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NSP 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OST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HIV testing &amp; referral for treatment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867640" y="538461"/>
            <a:ext cx="4981457" cy="1629002"/>
          </a:xfrm>
          <a:prstGeom prst="wedgeRectCallout">
            <a:avLst>
              <a:gd name="adj1" fmla="val -87423"/>
              <a:gd name="adj2" fmla="val 8069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0000"/>
                </a:solidFill>
              </a:rPr>
              <a:t>Pretoria 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NSP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HIV testing &amp; treatment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867640" y="2380683"/>
            <a:ext cx="4981457" cy="1463227"/>
          </a:xfrm>
          <a:prstGeom prst="wedgeRectCallout">
            <a:avLst>
              <a:gd name="adj1" fmla="val -89266"/>
              <a:gd name="adj2" fmla="val -81403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0000"/>
                </a:solidFill>
              </a:rPr>
              <a:t>Johannesburg </a:t>
            </a:r>
            <a:r>
              <a:rPr lang="en-US" sz="2667" b="1" baseline="30000" dirty="0">
                <a:solidFill>
                  <a:srgbClr val="000000"/>
                </a:solidFill>
              </a:rPr>
              <a:t>4</a:t>
            </a:r>
            <a:r>
              <a:rPr lang="en-US" sz="2667" b="1" dirty="0">
                <a:solidFill>
                  <a:srgbClr val="000000"/>
                </a:solidFill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NSP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HIV testing &amp; referral for treatment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4359041" y="4210046"/>
            <a:ext cx="2384659" cy="1801287"/>
          </a:xfrm>
          <a:prstGeom prst="wedgeRectCallout">
            <a:avLst>
              <a:gd name="adj1" fmla="val -67694"/>
              <a:gd name="adj2" fmla="val -66143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0000"/>
                </a:solidFill>
              </a:rPr>
              <a:t>Port Elizabeth  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NSP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HTS</a:t>
            </a:r>
          </a:p>
          <a:p>
            <a:pPr marL="285744" indent="-285744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HIV testing &amp; referral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541867" y="4210046"/>
            <a:ext cx="3382434" cy="1801287"/>
          </a:xfrm>
          <a:prstGeom prst="wedgeRectCallout">
            <a:avLst>
              <a:gd name="adj1" fmla="val -21868"/>
              <a:gd name="adj2" fmla="val -63338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0000"/>
                </a:solidFill>
              </a:rPr>
              <a:t>Cape Town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NSP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HIV testing &amp; referral for treatment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930" y="538461"/>
            <a:ext cx="3784254" cy="623971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Sites and services (2018)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6EA89-1B0D-A540-8DEB-CD4541D5E6BA}"/>
              </a:ext>
            </a:extLst>
          </p:cNvPr>
          <p:cNvSpPr txBox="1"/>
          <p:nvPr/>
        </p:nvSpPr>
        <p:spPr>
          <a:xfrm>
            <a:off x="8581396" y="562585"/>
            <a:ext cx="3111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</a:rPr>
              <a:t>Only city with significant (local) government funding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1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5F01F-705D-434A-AD3C-F9DE930B5828}"/>
              </a:ext>
            </a:extLst>
          </p:cNvPr>
          <p:cNvSpPr txBox="1"/>
          <p:nvPr/>
        </p:nvSpPr>
        <p:spPr>
          <a:xfrm>
            <a:off x="542283" y="166631"/>
            <a:ext cx="10931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HIV prevention coverage among PWID (Jan – Jun 2018)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CCDB9E-7E47-F84E-AB10-4798BF051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26352"/>
              </p:ext>
            </p:extLst>
          </p:nvPr>
        </p:nvGraphicFramePr>
        <p:xfrm>
          <a:off x="576149" y="805651"/>
          <a:ext cx="11005575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135">
                  <a:extLst>
                    <a:ext uri="{9D8B030D-6E8A-4147-A177-3AD203B41FA5}">
                      <a16:colId xmlns:a16="http://schemas.microsoft.com/office/drawing/2014/main" val="4115808317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2151005967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655322061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1133251905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4002923404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126913386"/>
                    </a:ext>
                  </a:extLst>
                </a:gridCol>
                <a:gridCol w="1272740">
                  <a:extLst>
                    <a:ext uri="{9D8B030D-6E8A-4147-A177-3AD203B41FA5}">
                      <a16:colId xmlns:a16="http://schemas.microsoft.com/office/drawing/2014/main" val="3594754172"/>
                    </a:ext>
                  </a:extLst>
                </a:gridCol>
              </a:tblGrid>
              <a:tr h="546017">
                <a:tc>
                  <a:txBody>
                    <a:bodyPr/>
                    <a:lstStyle/>
                    <a:p>
                      <a:pPr algn="r"/>
                      <a:r>
                        <a:rPr lang="en-US" sz="2900" dirty="0"/>
                        <a:t>Province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/>
                        <a:t>WC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/>
                        <a:t>KZN</a:t>
                      </a: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900" dirty="0"/>
                        <a:t>GP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/>
                        <a:t>EC</a:t>
                      </a:r>
                    </a:p>
                  </a:txBody>
                  <a:tcPr marL="121920" marR="121920" marT="60960" marB="6096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Total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79635306"/>
                  </a:ext>
                </a:extLst>
              </a:tr>
              <a:tr h="546017">
                <a:tc>
                  <a:txBody>
                    <a:bodyPr/>
                    <a:lstStyle/>
                    <a:p>
                      <a:pPr algn="r"/>
                      <a:r>
                        <a:rPr lang="en-US" sz="2900" i="1" dirty="0"/>
                        <a:t>City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CT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DBN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JHB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PTA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i="1" dirty="0"/>
                        <a:t>PE</a:t>
                      </a:r>
                    </a:p>
                  </a:txBody>
                  <a:tcPr marL="121920" marR="121920" marT="60960" marB="60960"/>
                </a:tc>
                <a:tc vMerge="1">
                  <a:txBody>
                    <a:bodyPr/>
                    <a:lstStyle/>
                    <a:p>
                      <a:pPr algn="ctr"/>
                      <a:endParaRPr lang="en-US" sz="2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669718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r>
                        <a:rPr lang="en-US" sz="2100" dirty="0"/>
                        <a:t>No. PWID accessed NSP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541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1 365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4 349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361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7 316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82901539"/>
                  </a:ext>
                </a:extLst>
              </a:tr>
              <a:tr h="737860">
                <a:tc>
                  <a:txBody>
                    <a:bodyPr/>
                    <a:lstStyle/>
                    <a:p>
                      <a:r>
                        <a:rPr lang="en-US" sz="2100" dirty="0"/>
                        <a:t>No. needles/syringes distributed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122 092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41 128</a:t>
                      </a:r>
                      <a:r>
                        <a:rPr lang="en-US" sz="2100" dirty="0">
                          <a:solidFill>
                            <a:schemeClr val="accent3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109 420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225 709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60 634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558 983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80639897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r>
                        <a:rPr lang="en-US" sz="2100" dirty="0"/>
                        <a:t>Needles/syringes per PWID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174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52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168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68586612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r>
                        <a:rPr lang="en-US" sz="2100" dirty="0"/>
                        <a:t>No. PWID on OST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55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40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157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260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55716367"/>
                  </a:ext>
                </a:extLst>
              </a:tr>
              <a:tr h="4279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OST coverage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3%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82694866"/>
                  </a:ext>
                </a:extLst>
              </a:tr>
              <a:tr h="472231">
                <a:tc>
                  <a:txBody>
                    <a:bodyPr/>
                    <a:lstStyle/>
                    <a:p>
                      <a:r>
                        <a:rPr lang="en-US" sz="2100" dirty="0"/>
                        <a:t>No. PWID testing for HIV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667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1 773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47198729"/>
                  </a:ext>
                </a:extLst>
              </a:tr>
              <a:tr h="472231">
                <a:tc>
                  <a:txBody>
                    <a:bodyPr/>
                    <a:lstStyle/>
                    <a:p>
                      <a:r>
                        <a:rPr lang="en-US" sz="2100" dirty="0"/>
                        <a:t>% PWID testing for HIV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41015664"/>
                  </a:ext>
                </a:extLst>
              </a:tr>
              <a:tr h="590288">
                <a:tc gridSpan="7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CT: Cape Town; DBN: Durban; EC: Eastern Cape; GP: Gauteng; JHB: Johannesburg; KZN: KwaZulu-Natal; PE: Port Elizabeth; PTA: Pretoria; WC: Western Cape                                                                                    </a:t>
                      </a: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* Durban NSP stopped by municipality in May 2018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81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14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EE57A06-9188-BA4A-B38C-E1E3378C0A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276227"/>
              </p:ext>
            </p:extLst>
          </p:nvPr>
        </p:nvGraphicFramePr>
        <p:xfrm>
          <a:off x="476251" y="207429"/>
          <a:ext cx="11377083" cy="628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479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324" y="594519"/>
            <a:ext cx="8890000" cy="639763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br>
              <a:rPr lang="en-US" sz="2533" b="0" dirty="0">
                <a:solidFill>
                  <a:srgbClr val="194175"/>
                </a:solidFill>
              </a:rPr>
            </a:b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7027328" y="6372021"/>
            <a:ext cx="357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Sources: UNODC 2015; Scheibe et al. 2016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A1ABBD-C1C8-48EB-A577-25EC19665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76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A0F00E-528F-4FDF-9EA8-AB29B2CBD1ED}"/>
              </a:ext>
            </a:extLst>
          </p:cNvPr>
          <p:cNvSpPr txBox="1"/>
          <p:nvPr/>
        </p:nvSpPr>
        <p:spPr>
          <a:xfrm>
            <a:off x="108858" y="947006"/>
            <a:ext cx="11974285" cy="2800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93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”We have to share needles, 2 to 3 people on one needle. When its blunt it hurts your skin”       Rashaan, June 2019, TB HIV Care client, Durban </a:t>
            </a:r>
          </a:p>
          <a:p>
            <a:endParaRPr lang="en-US" sz="293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80"/>
              </a:highlight>
              <a:latin typeface="Arial" charset="0"/>
              <a:ea typeface="Arial" charset="0"/>
              <a:cs typeface="Arial" charset="0"/>
            </a:endParaRPr>
          </a:p>
          <a:p>
            <a:r>
              <a:rPr lang="en-US" sz="293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“I’m so scared I’ve got HIV already from using other peoples needles. I don’t know what to do”        Mark, June 2019, TB HIV Care client, Durban</a:t>
            </a:r>
          </a:p>
          <a:p>
            <a:endParaRPr lang="en-ZA" sz="293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67BE-056E-DC42-AE88-8E6E8C48A161}"/>
              </a:ext>
            </a:extLst>
          </p:cNvPr>
          <p:cNvSpPr txBox="1"/>
          <p:nvPr/>
        </p:nvSpPr>
        <p:spPr>
          <a:xfrm>
            <a:off x="321734" y="1"/>
            <a:ext cx="762465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latin typeface="Arial" charset="0"/>
                <a:ea typeface="Arial" charset="0"/>
                <a:cs typeface="Arial" charset="0"/>
              </a:rPr>
              <a:t>Stopping NSP in Durban</a:t>
            </a:r>
          </a:p>
        </p:txBody>
      </p:sp>
    </p:spTree>
    <p:extLst>
      <p:ext uri="{BB962C8B-B14F-4D97-AF65-F5344CB8AC3E}">
        <p14:creationId xmlns:p14="http://schemas.microsoft.com/office/powerpoint/2010/main" val="167642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867" y="75167"/>
            <a:ext cx="10515600" cy="841844"/>
          </a:xfrm>
        </p:spPr>
        <p:txBody>
          <a:bodyPr/>
          <a:lstStyle/>
          <a:p>
            <a:r>
              <a:rPr lang="en-US" dirty="0"/>
              <a:t>Conclusions and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54" y="984743"/>
            <a:ext cx="10884813" cy="2982740"/>
          </a:xfrm>
        </p:spPr>
        <p:txBody>
          <a:bodyPr>
            <a:noAutofit/>
          </a:bodyPr>
          <a:lstStyle/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ZA" sz="2400" dirty="0"/>
              <a:t>To reach HIV epidemic control and meet targets among PWID in these cities:</a:t>
            </a:r>
          </a:p>
          <a:p>
            <a:pPr lvl="1">
              <a:spcBef>
                <a:spcPts val="533"/>
              </a:spcBef>
              <a:spcAft>
                <a:spcPts val="533"/>
              </a:spcAft>
            </a:pPr>
            <a:r>
              <a:rPr lang="en-ZA" sz="2000" dirty="0"/>
              <a:t>Needle distribution needs to double</a:t>
            </a:r>
          </a:p>
          <a:p>
            <a:pPr lvl="1">
              <a:spcBef>
                <a:spcPts val="533"/>
              </a:spcBef>
              <a:spcAft>
                <a:spcPts val="533"/>
              </a:spcAft>
            </a:pPr>
            <a:r>
              <a:rPr lang="en-ZA" sz="2000" dirty="0"/>
              <a:t>OST coverage expand ten-fold </a:t>
            </a:r>
          </a:p>
          <a:p>
            <a:pPr lvl="1">
              <a:spcBef>
                <a:spcPts val="533"/>
              </a:spcBef>
              <a:spcAft>
                <a:spcPts val="533"/>
              </a:spcAft>
            </a:pPr>
            <a:r>
              <a:rPr lang="en-ZA" sz="2000" dirty="0"/>
              <a:t>Access to HIV testing and treatment increase five-fold. </a:t>
            </a:r>
          </a:p>
          <a:p>
            <a:pPr lvl="1">
              <a:spcBef>
                <a:spcPts val="533"/>
              </a:spcBef>
              <a:spcAft>
                <a:spcPts val="533"/>
              </a:spcAft>
            </a:pPr>
            <a:r>
              <a:rPr lang="en-ZA" sz="2000" dirty="0"/>
              <a:t>The viral suppression data gaps need to be filled. </a:t>
            </a:r>
          </a:p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US" sz="2400" dirty="0"/>
              <a:t>Government govt. departments should provide clear, unambiguous support for the WHO package of HIV interventions for PWID </a:t>
            </a:r>
          </a:p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US" sz="2400" dirty="0"/>
              <a:t>Domestic funding critical for scale-up of HIV prevention services for PWID</a:t>
            </a:r>
          </a:p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US" sz="2400" dirty="0"/>
              <a:t>Enhanced mechanisms for linkage and monitoring of ART and viral suppression needed </a:t>
            </a:r>
          </a:p>
          <a:p>
            <a:pPr>
              <a:spcBef>
                <a:spcPts val="533"/>
              </a:spcBef>
              <a:spcAft>
                <a:spcPts val="533"/>
              </a:spcAft>
            </a:pPr>
            <a:r>
              <a:rPr lang="en-ZA" sz="2400" dirty="0"/>
              <a:t>In Durban, stakeholders and others need to influence re-initiation of services</a:t>
            </a: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ZA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ZA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US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ZA" sz="2400" dirty="0"/>
          </a:p>
          <a:p>
            <a:pPr>
              <a:spcBef>
                <a:spcPts val="533"/>
              </a:spcBef>
              <a:spcAft>
                <a:spcPts val="533"/>
              </a:spcAft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190224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E22D3-7D2D-8E4F-935A-EC73EAD2E765}"/>
              </a:ext>
            </a:extLst>
          </p:cNvPr>
          <p:cNvSpPr/>
          <p:nvPr/>
        </p:nvSpPr>
        <p:spPr>
          <a:xfrm>
            <a:off x="916692" y="323559"/>
            <a:ext cx="6378919" cy="148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sz="5867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733" b="1" dirty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endParaRPr lang="en-US" sz="4267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6FCA3-2E7A-E042-B25D-54BE3233235C}"/>
              </a:ext>
            </a:extLst>
          </p:cNvPr>
          <p:cNvSpPr/>
          <p:nvPr/>
        </p:nvSpPr>
        <p:spPr>
          <a:xfrm>
            <a:off x="1099928" y="1649300"/>
            <a:ext cx="6096000" cy="10770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33" b="1" dirty="0">
                <a:solidFill>
                  <a:srgbClr val="194175"/>
                </a:solidFill>
                <a:latin typeface="Arial" charset="0"/>
                <a:ea typeface="Arial" charset="0"/>
                <a:cs typeface="Arial" charset="0"/>
              </a:rPr>
              <a:t>Dr. Andrew Scheibe</a:t>
            </a:r>
            <a:endParaRPr lang="en-US" sz="3733" b="1" dirty="0">
              <a:solidFill>
                <a:srgbClr val="19417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133" b="1" dirty="0">
                <a:solidFill>
                  <a:srgbClr val="194175"/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andrew.scheibe@gmail.com</a:t>
            </a:r>
            <a:endParaRPr lang="en-US" sz="2133" b="1" dirty="0">
              <a:solidFill>
                <a:srgbClr val="194175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133" b="1" dirty="0">
              <a:solidFill>
                <a:srgbClr val="19417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99F43C-1A0F-AF48-9272-CD616627549E}"/>
              </a:ext>
            </a:extLst>
          </p:cNvPr>
          <p:cNvSpPr/>
          <p:nvPr/>
        </p:nvSpPr>
        <p:spPr>
          <a:xfrm>
            <a:off x="768254" y="3951439"/>
            <a:ext cx="123623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b="1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Partners:</a:t>
            </a:r>
            <a:endParaRPr lang="en-US" sz="2133" dirty="0">
              <a:solidFill>
                <a:schemeClr val="accent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DF299-EABD-1D46-A16C-9D020E10FBB1}"/>
              </a:ext>
            </a:extLst>
          </p:cNvPr>
          <p:cNvSpPr txBox="1"/>
          <p:nvPr/>
        </p:nvSpPr>
        <p:spPr>
          <a:xfrm>
            <a:off x="1037051" y="2496207"/>
            <a:ext cx="968596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133" dirty="0" err="1"/>
              <a:t>Matima</a:t>
            </a:r>
            <a:r>
              <a:rPr lang="en-ZA" sz="2133" dirty="0"/>
              <a:t> R, Schneider A, </a:t>
            </a:r>
            <a:r>
              <a:rPr lang="en-GB" sz="2133" dirty="0" err="1"/>
              <a:t>Basson</a:t>
            </a:r>
            <a:r>
              <a:rPr lang="en-GB" sz="2133" dirty="0"/>
              <a:t> RL, </a:t>
            </a:r>
            <a:r>
              <a:rPr lang="en-GB" sz="2133" dirty="0" err="1"/>
              <a:t>Ngcebetsha</a:t>
            </a:r>
            <a:r>
              <a:rPr lang="en-GB" sz="2133" dirty="0"/>
              <a:t> S, </a:t>
            </a:r>
            <a:r>
              <a:rPr lang="en-GB" sz="2133" dirty="0" err="1"/>
              <a:t>Padayachee</a:t>
            </a:r>
            <a:r>
              <a:rPr lang="en-GB" sz="2133" dirty="0"/>
              <a:t> K, von </a:t>
            </a:r>
            <a:r>
              <a:rPr lang="en-GB" sz="2133" dirty="0" err="1"/>
              <a:t>Homeyer</a:t>
            </a:r>
            <a:r>
              <a:rPr lang="en-GB" sz="2133" dirty="0"/>
              <a:t> Z, Heathfield C, Medeiros N, Manion A, Hugo J, </a:t>
            </a:r>
            <a:r>
              <a:rPr lang="en-GB" sz="2133" dirty="0" err="1"/>
              <a:t>Kroukamp</a:t>
            </a:r>
            <a:r>
              <a:rPr lang="en-GB" sz="2133" dirty="0"/>
              <a:t> L, </a:t>
            </a:r>
            <a:r>
              <a:rPr lang="en-GB" sz="2133" dirty="0" err="1"/>
              <a:t>Gloeck</a:t>
            </a:r>
            <a:r>
              <a:rPr lang="en-GB" sz="2133" dirty="0"/>
              <a:t> NR, </a:t>
            </a:r>
            <a:r>
              <a:rPr lang="en-GB" sz="2133" dirty="0" err="1"/>
              <a:t>Bhoora</a:t>
            </a:r>
            <a:r>
              <a:rPr lang="en-GB" sz="2133" dirty="0"/>
              <a:t> U, </a:t>
            </a:r>
            <a:r>
              <a:rPr lang="en-GB" sz="2133" dirty="0" err="1"/>
              <a:t>Dada</a:t>
            </a:r>
            <a:r>
              <a:rPr lang="en-GB" sz="2133" dirty="0"/>
              <a:t> S, Young K, Marks M, Shelly S, Harker-</a:t>
            </a:r>
            <a:r>
              <a:rPr lang="en-GB" sz="2133" dirty="0" err="1"/>
              <a:t>Burnhams</a:t>
            </a:r>
            <a:r>
              <a:rPr lang="en-GB" sz="2133" dirty="0"/>
              <a:t> N, </a:t>
            </a:r>
            <a:r>
              <a:rPr lang="en-GB" sz="2133" dirty="0" err="1"/>
              <a:t>Hausler</a:t>
            </a:r>
            <a:r>
              <a:rPr lang="en-GB" sz="2133" dirty="0"/>
              <a:t> H.</a:t>
            </a:r>
            <a:endParaRPr lang="en-ZA" sz="213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206B98-BE28-2740-8F43-808CFC89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38" y="4909902"/>
            <a:ext cx="1714513" cy="736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1A752-4EB1-6342-9D30-976DF4B06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32" y="5045300"/>
            <a:ext cx="1356176" cy="648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57757-81B4-EF4C-9923-C532D4D36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2" y="3744165"/>
            <a:ext cx="703040" cy="869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2E8A1-18D5-9146-87F3-35AD0629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531" y="3881057"/>
            <a:ext cx="872972" cy="6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70380-3943-6F4F-9D1B-4108AFF8BB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627"/>
          <a:stretch/>
        </p:blipFill>
        <p:spPr>
          <a:xfrm>
            <a:off x="5579757" y="3809061"/>
            <a:ext cx="942181" cy="777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7F1EDE-DA5A-3E4F-A076-5FB210CEC2F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24" y="3894288"/>
            <a:ext cx="835728" cy="634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0453AB-EAE9-8C4C-B4E4-66EE2E725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120" y="4997569"/>
            <a:ext cx="1803501" cy="463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2E6F3E-E235-194D-A47F-1EA762377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24" y="3803956"/>
            <a:ext cx="850600" cy="6381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62F42-FD43-3342-9C7A-1EA4E9685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3096" y="4000126"/>
            <a:ext cx="1294885" cy="357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FC26EE-FBF2-1B49-88A6-6D13F1321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3775" y="3859721"/>
            <a:ext cx="985391" cy="860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BE2447-60A8-864A-8B9B-2CBC853E41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7656" y="4876836"/>
            <a:ext cx="1159220" cy="695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AACAC4-8645-BA43-A5F7-4612F7DD7F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9747" y="4846045"/>
            <a:ext cx="736369" cy="7105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5E826-DBC8-1646-8F8C-DFD4350BB3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8655" y="4930755"/>
            <a:ext cx="1495799" cy="7902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5A9102-3825-754B-BA0A-4C9618367F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2" y="4998478"/>
            <a:ext cx="741927" cy="7419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A19F1F-3635-B74F-B4CA-AD8B14E537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1614" y="3914052"/>
            <a:ext cx="1582743" cy="5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6877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Still left behind: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Harm reduction coverage and HIV treatment cascades for people who inject drugs in South Africa</a:t>
            </a:r>
            <a:endParaRPr lang="en-ZA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4197"/>
            <a:ext cx="8534400" cy="543143"/>
          </a:xfrm>
        </p:spPr>
        <p:txBody>
          <a:bodyPr/>
          <a:lstStyle/>
          <a:p>
            <a:r>
              <a:rPr lang="en-ZA" dirty="0"/>
              <a:t>Andrew Scheibe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0119" y="1310912"/>
            <a:ext cx="5617332" cy="4807195"/>
          </a:xfrm>
        </p:spPr>
        <p:txBody>
          <a:bodyPr>
            <a:normAutofit/>
          </a:bodyPr>
          <a:lstStyle/>
          <a:p>
            <a:r>
              <a:rPr lang="en-GB" sz="2933" dirty="0"/>
              <a:t>HIV prevention and treatment services &amp; targets for PWID</a:t>
            </a:r>
          </a:p>
          <a:p>
            <a:r>
              <a:rPr lang="en-GB" sz="2933" dirty="0"/>
              <a:t>South African context</a:t>
            </a:r>
          </a:p>
          <a:p>
            <a:r>
              <a:rPr lang="en-GB" sz="2933" dirty="0"/>
              <a:t>Methods</a:t>
            </a:r>
          </a:p>
          <a:p>
            <a:r>
              <a:rPr lang="en-GB" sz="2933" dirty="0"/>
              <a:t>Coverage and cascades</a:t>
            </a:r>
          </a:p>
          <a:p>
            <a:r>
              <a:rPr lang="en-GB" sz="2933" dirty="0"/>
              <a:t>Conclusions and recommendations</a:t>
            </a:r>
          </a:p>
          <a:p>
            <a:pPr marL="0" indent="0">
              <a:buNone/>
            </a:pPr>
            <a:endParaRPr lang="en-US" sz="29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73C62-A8FB-4D47-BAB3-50EE23511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58" r="15713"/>
          <a:stretch/>
        </p:blipFill>
        <p:spPr>
          <a:xfrm>
            <a:off x="6267451" y="372535"/>
            <a:ext cx="5541431" cy="5585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FC19E-1C64-CC43-A3D0-2A63139F3499}"/>
              </a:ext>
            </a:extLst>
          </p:cNvPr>
          <p:cNvSpPr txBox="1"/>
          <p:nvPr/>
        </p:nvSpPr>
        <p:spPr>
          <a:xfrm>
            <a:off x="9726412" y="5624085"/>
            <a:ext cx="1968744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Source: TB HIV Care 2018</a:t>
            </a:r>
          </a:p>
        </p:txBody>
      </p:sp>
    </p:spTree>
    <p:extLst>
      <p:ext uri="{BB962C8B-B14F-4D97-AF65-F5344CB8AC3E}">
        <p14:creationId xmlns:p14="http://schemas.microsoft.com/office/powerpoint/2010/main" val="64577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919135"/>
              </p:ext>
            </p:extLst>
          </p:nvPr>
        </p:nvGraphicFramePr>
        <p:xfrm>
          <a:off x="985714" y="839993"/>
          <a:ext cx="10511359" cy="5340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1">
                  <a:extLst>
                    <a:ext uri="{9D8B030D-6E8A-4147-A177-3AD203B41FA5}">
                      <a16:colId xmlns:a16="http://schemas.microsoft.com/office/drawing/2014/main" val="1250071271"/>
                    </a:ext>
                  </a:extLst>
                </a:gridCol>
                <a:gridCol w="502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4679">
                  <a:extLst>
                    <a:ext uri="{9D8B030D-6E8A-4147-A177-3AD203B41FA5}">
                      <a16:colId xmlns:a16="http://schemas.microsoft.com/office/drawing/2014/main" val="3796730718"/>
                    </a:ext>
                  </a:extLst>
                </a:gridCol>
              </a:tblGrid>
              <a:tr h="1441134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AU" sz="2200" b="1" dirty="0">
                          <a:solidFill>
                            <a:schemeClr val="bg1"/>
                          </a:solidFill>
                        </a:rPr>
                        <a:t>Health interventions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endParaRPr lang="en-AU" sz="2200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Needle/syringe programmes (NSP) 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Opioid substitution therapy (OST)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Anti-retroviral therapy (ART)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HIV testing and counselling  (HTS)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200" b="1" dirty="0">
                          <a:solidFill>
                            <a:schemeClr val="tx1"/>
                          </a:solidFill>
                          <a:latin typeface="+mn-lt"/>
                        </a:rPr>
                        <a:t>Target: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AU" sz="2200" dirty="0">
                          <a:solidFill>
                            <a:schemeClr val="tx1"/>
                          </a:solidFill>
                          <a:latin typeface="+mn-lt"/>
                        </a:rPr>
                        <a:t>300 needles per PWID per year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AU" sz="2200" dirty="0">
                          <a:solidFill>
                            <a:schemeClr val="tx1"/>
                          </a:solidFill>
                          <a:latin typeface="+mn-lt"/>
                        </a:rPr>
                        <a:t>40% OST coverage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AU" sz="2200" dirty="0">
                          <a:solidFill>
                            <a:schemeClr val="tx1"/>
                          </a:solidFill>
                          <a:latin typeface="+mn-lt"/>
                        </a:rPr>
                        <a:t>Universal access to HTS &amp; 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9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4. Prevention and treatment of STIs</a:t>
                      </a:r>
                    </a:p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5. Condom provision</a:t>
                      </a:r>
                    </a:p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6. Targeted information, education and communication</a:t>
                      </a:r>
                    </a:p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7. Prevention, diagnosis treatment and vaccination against viral </a:t>
                      </a:r>
                      <a:r>
                        <a:rPr lang="en-AU" sz="2200" dirty="0" err="1"/>
                        <a:t>hepatitin</a:t>
                      </a:r>
                      <a:endParaRPr lang="en-AU" sz="2200" dirty="0"/>
                    </a:p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8. Prevention, diagnosis and treatment of tuberculosis </a:t>
                      </a:r>
                    </a:p>
                    <a:p>
                      <a:pPr>
                        <a:buFont typeface="+mj-lt"/>
                        <a:buNone/>
                      </a:pPr>
                      <a:r>
                        <a:rPr lang="en-AU" sz="2200" dirty="0"/>
                        <a:t>10. Naloxone and training on overdose prevention for PWID community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endParaRPr lang="en-AU" sz="1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479436"/>
                  </a:ext>
                </a:extLst>
              </a:tr>
              <a:tr h="17802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AU" sz="2200" b="1" dirty="0">
                          <a:solidFill>
                            <a:schemeClr val="bg1"/>
                          </a:solidFill>
                        </a:rPr>
                        <a:t>Enablers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endParaRPr lang="en-AU" sz="2200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Supportive legislation and policy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Addressing stigma and discrimination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Community empowerment</a:t>
                      </a: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Addressing violence against </a:t>
                      </a:r>
                      <a:r>
                        <a:rPr lang="en-AU" sz="2200" dirty="0" err="1"/>
                        <a:t>PWID</a:t>
                      </a:r>
                      <a:endParaRPr lang="en-AU" sz="2200" dirty="0"/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en-AU" sz="2200" dirty="0"/>
                        <a:t>Accessible, available and acceptable services for </a:t>
                      </a:r>
                      <a:r>
                        <a:rPr lang="en-AU" sz="2200" dirty="0" err="1"/>
                        <a:t>PWID</a:t>
                      </a:r>
                      <a:endParaRPr lang="en-AU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666" y="39951"/>
            <a:ext cx="10768135" cy="845165"/>
          </a:xfrm>
        </p:spPr>
        <p:txBody>
          <a:bodyPr>
            <a:noAutofit/>
          </a:bodyPr>
          <a:lstStyle/>
          <a:p>
            <a:r>
              <a:rPr lang="en-AU" sz="2667" dirty="0"/>
              <a:t>Comprehensive HIV services for PWID and targets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6553" y="6326159"/>
            <a:ext cx="11197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prstClr val="black"/>
                </a:solidFill>
                <a:latin typeface="Calibri"/>
              </a:rPr>
              <a:t>WHO 2014</a:t>
            </a:r>
          </a:p>
        </p:txBody>
      </p:sp>
    </p:spTree>
    <p:extLst>
      <p:ext uri="{BB962C8B-B14F-4D97-AF65-F5344CB8AC3E}">
        <p14:creationId xmlns:p14="http://schemas.microsoft.com/office/powerpoint/2010/main" val="120070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3" t="9628" r="6852" b="5760"/>
          <a:stretch/>
        </p:blipFill>
        <p:spPr>
          <a:xfrm>
            <a:off x="962200" y="210566"/>
            <a:ext cx="10858149" cy="5772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8995" y="5593209"/>
            <a:ext cx="3845348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51" dirty="0"/>
              <a:t>Several routes involving other regions not shown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351" dirty="0"/>
              <a:t>Adapted from World Drug Report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182032"/>
            <a:ext cx="11220448" cy="80010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3467" dirty="0"/>
              <a:t>South Africa is part of (injectable) drug trafficking routes</a:t>
            </a:r>
          </a:p>
        </p:txBody>
      </p:sp>
    </p:spTree>
    <p:extLst>
      <p:ext uri="{BB962C8B-B14F-4D97-AF65-F5344CB8AC3E}">
        <p14:creationId xmlns:p14="http://schemas.microsoft.com/office/powerpoint/2010/main" val="177585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070EB7-72C2-EA43-9BA1-B24FA5162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0" t="5264" r="1984" b="2947"/>
          <a:stretch/>
        </p:blipFill>
        <p:spPr>
          <a:xfrm>
            <a:off x="900216" y="560922"/>
            <a:ext cx="9842291" cy="5394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04867-E86B-8646-A98C-6DE27D8FEB9F}"/>
              </a:ext>
            </a:extLst>
          </p:cNvPr>
          <p:cNvSpPr txBox="1"/>
          <p:nvPr/>
        </p:nvSpPr>
        <p:spPr>
          <a:xfrm>
            <a:off x="900217" y="341965"/>
            <a:ext cx="1049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Heroin related admissions, substance use ‘treatment’ sites sites (1998 – 2016)</a:t>
            </a:r>
            <a:r>
              <a:rPr lang="en-ZA" sz="2400" b="1" dirty="0"/>
              <a:t> 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4F9FB-BB12-3649-A203-7DBB4699E4BF}"/>
              </a:ext>
            </a:extLst>
          </p:cNvPr>
          <p:cNvSpPr txBox="1"/>
          <p:nvPr/>
        </p:nvSpPr>
        <p:spPr>
          <a:xfrm>
            <a:off x="8561069" y="6354368"/>
            <a:ext cx="363128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Source: Shelly, </a:t>
            </a:r>
            <a:r>
              <a:rPr lang="en-GB" sz="1333" dirty="0"/>
              <a:t>analysis of SACENDU data 2018</a:t>
            </a:r>
            <a:endParaRPr lang="en-US" sz="1333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26CD68DE-A9FD-F147-9680-F346F8ED741E}"/>
              </a:ext>
            </a:extLst>
          </p:cNvPr>
          <p:cNvSpPr/>
          <p:nvPr/>
        </p:nvSpPr>
        <p:spPr>
          <a:xfrm>
            <a:off x="7482845" y="2285222"/>
            <a:ext cx="4404360" cy="1936761"/>
          </a:xfrm>
          <a:prstGeom prst="wedgeEllipseCallout">
            <a:avLst>
              <a:gd name="adj1" fmla="val -42071"/>
              <a:gd name="adj2" fmla="val -73774"/>
            </a:avLst>
          </a:prstGeom>
          <a:solidFill>
            <a:schemeClr val="bg1"/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1"/>
                </a:solidFill>
              </a:rPr>
              <a:t>Heroin use is increasing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2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9868" y="1062046"/>
            <a:ext cx="7890933" cy="3951288"/>
          </a:xfrm>
        </p:spPr>
        <p:txBody>
          <a:bodyPr/>
          <a:lstStyle/>
          <a:p>
            <a:r>
              <a:rPr lang="en-US" dirty="0"/>
              <a:t>Limited epidemiological data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9398" r="10492" b="17223"/>
          <a:stretch/>
        </p:blipFill>
        <p:spPr>
          <a:xfrm>
            <a:off x="1236133" y="465441"/>
            <a:ext cx="9736667" cy="55368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48101" y="3458430"/>
            <a:ext cx="4070335" cy="62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0" dirty="0"/>
              <a:t>South Africa</a:t>
            </a:r>
          </a:p>
          <a:p>
            <a:r>
              <a:rPr lang="en-US" sz="11733" dirty="0"/>
              <a:t>HIV epidemiology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511" y="5497090"/>
            <a:ext cx="392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Sources: UNAIDS, Do No Harm Report, 2016</a:t>
            </a:r>
          </a:p>
          <a:p>
            <a:r>
              <a:rPr lang="en-US" sz="1400" dirty="0"/>
              <a:t>﻿Scheibe et al. Harm Reduction Journal (2019) 16:28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A686B-0037-2E48-A16F-42855003AF0B}"/>
              </a:ext>
            </a:extLst>
          </p:cNvPr>
          <p:cNvSpPr txBox="1"/>
          <p:nvPr/>
        </p:nvSpPr>
        <p:spPr>
          <a:xfrm>
            <a:off x="1822443" y="512361"/>
            <a:ext cx="1649811" cy="5027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Arial" charset="0"/>
                <a:ea typeface="Arial" charset="0"/>
                <a:cs typeface="Arial" charset="0"/>
              </a:rPr>
              <a:t>14 - 21 %</a:t>
            </a:r>
          </a:p>
        </p:txBody>
      </p:sp>
    </p:spTree>
    <p:extLst>
      <p:ext uri="{BB962C8B-B14F-4D97-AF65-F5344CB8AC3E}">
        <p14:creationId xmlns:p14="http://schemas.microsoft.com/office/powerpoint/2010/main" val="252027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387143-49FE-6245-BFA4-25A3EA5F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17"/>
            <a:ext cx="12192000" cy="6771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24C13F-18BA-8D45-9C9C-1410D29C5722}"/>
              </a:ext>
            </a:extLst>
          </p:cNvPr>
          <p:cNvSpPr/>
          <p:nvPr/>
        </p:nvSpPr>
        <p:spPr>
          <a:xfrm>
            <a:off x="285749" y="4977833"/>
            <a:ext cx="11502812" cy="1487458"/>
          </a:xfrm>
          <a:prstGeom prst="rect">
            <a:avLst/>
          </a:prstGeom>
          <a:solidFill>
            <a:schemeClr val="accent2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en-ZA" sz="3200" b="1" dirty="0"/>
              <a:t>Objective</a:t>
            </a:r>
          </a:p>
          <a:p>
            <a:r>
              <a:rPr lang="en-ZA" sz="2933" dirty="0"/>
              <a:t>To assess needle distribution, OST coverage and HIV treatment cascades among PWID accessing harm reduction services in</a:t>
            </a:r>
            <a:r>
              <a:rPr lang="en-US" sz="2933" dirty="0"/>
              <a:t> five cities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87D15-DCC5-8143-A867-D6AFE873A659}"/>
              </a:ext>
            </a:extLst>
          </p:cNvPr>
          <p:cNvSpPr txBox="1"/>
          <p:nvPr/>
        </p:nvSpPr>
        <p:spPr>
          <a:xfrm>
            <a:off x="10026597" y="6524059"/>
            <a:ext cx="174278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 err="1">
                <a:solidFill>
                  <a:schemeClr val="bg1"/>
                </a:solidFill>
              </a:rPr>
              <a:t>Anova</a:t>
            </a:r>
            <a:r>
              <a:rPr lang="en-US" sz="1067" dirty="0">
                <a:solidFill>
                  <a:schemeClr val="bg1"/>
                </a:solidFill>
              </a:rPr>
              <a:t> Health Institute 2018</a:t>
            </a:r>
          </a:p>
        </p:txBody>
      </p:sp>
    </p:spTree>
    <p:extLst>
      <p:ext uri="{BB962C8B-B14F-4D97-AF65-F5344CB8AC3E}">
        <p14:creationId xmlns:p14="http://schemas.microsoft.com/office/powerpoint/2010/main" val="206352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C5393B-4F04-0A49-AB7C-A3133358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5496" cy="9144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1" y="1261964"/>
            <a:ext cx="4006857" cy="706091"/>
          </a:xfrm>
        </p:spPr>
        <p:txBody>
          <a:bodyPr>
            <a:noAutofit/>
          </a:bodyPr>
          <a:lstStyle/>
          <a:p>
            <a:r>
              <a:rPr lang="en-GB" sz="5333" dirty="0"/>
              <a:t>Methods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01AABB-441E-DE4F-8CC0-122BC0B0BF37}"/>
              </a:ext>
            </a:extLst>
          </p:cNvPr>
          <p:cNvSpPr/>
          <p:nvPr/>
        </p:nvSpPr>
        <p:spPr>
          <a:xfrm>
            <a:off x="342901" y="4831483"/>
            <a:ext cx="9182100" cy="2103012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Reviewed programme data (Jan – Jun 2018) Assessed: 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NSP coverage (no. needles distributed / no. PWID reached)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OST coverage (no. PWID on OST / no. PWID accessing NSP)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HIV treatment cascades</a:t>
            </a:r>
            <a:endParaRPr lang="en-ZA" sz="2400" dirty="0">
              <a:effectLst>
                <a:outerShdw sx="1000" sy="1000" algn="ctr" rotWithShape="0">
                  <a:schemeClr val="bg1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85911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15203</TotalTime>
  <Words>903</Words>
  <Application>Microsoft Macintosh PowerPoint</Application>
  <PresentationFormat>Widescreen</PresentationFormat>
  <Paragraphs>193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Book</vt:lpstr>
      <vt:lpstr>Raleway</vt:lpstr>
      <vt:lpstr>Times New Roman</vt:lpstr>
      <vt:lpstr>AIDS 2016_Template</vt:lpstr>
      <vt:lpstr>PowerPoint Presentation</vt:lpstr>
      <vt:lpstr>Still left behind:  Harm reduction coverage and HIV treatment cascades for people who inject drugs in South Africa</vt:lpstr>
      <vt:lpstr>Overview</vt:lpstr>
      <vt:lpstr>Comprehensive HIV services for PWID and targets</vt:lpstr>
      <vt:lpstr>South Africa is part of (injectable) drug trafficking routes</vt:lpstr>
      <vt:lpstr>PowerPoint Presentation</vt:lpstr>
      <vt:lpstr>PowerPoint Presentation</vt:lpstr>
      <vt:lpstr>PowerPoint Presentation</vt:lpstr>
      <vt:lpstr>Methods </vt:lpstr>
      <vt:lpstr>Sites and services (2018) </vt:lpstr>
      <vt:lpstr>PowerPoint Presentation</vt:lpstr>
      <vt:lpstr>PowerPoint Presentation</vt:lpstr>
      <vt:lpstr> </vt:lpstr>
      <vt:lpstr>Conclusions and recommendations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Andrew Scheibe</cp:lastModifiedBy>
  <cp:revision>53</cp:revision>
  <cp:lastPrinted>2017-01-16T15:31:13Z</cp:lastPrinted>
  <dcterms:created xsi:type="dcterms:W3CDTF">2017-01-13T09:09:35Z</dcterms:created>
  <dcterms:modified xsi:type="dcterms:W3CDTF">2019-07-22T14:49:01Z</dcterms:modified>
</cp:coreProperties>
</file>